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3" r:id="rId2"/>
    <p:sldId id="362" r:id="rId3"/>
    <p:sldId id="304" r:id="rId4"/>
    <p:sldId id="364" r:id="rId5"/>
    <p:sldId id="372" r:id="rId6"/>
    <p:sldId id="399" r:id="rId7"/>
    <p:sldId id="400" r:id="rId8"/>
    <p:sldId id="401" r:id="rId9"/>
    <p:sldId id="402" r:id="rId10"/>
    <p:sldId id="403" r:id="rId11"/>
    <p:sldId id="404" r:id="rId12"/>
    <p:sldId id="388" r:id="rId13"/>
    <p:sldId id="406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405" r:id="rId24"/>
  </p:sldIdLst>
  <p:sldSz cx="12192000" cy="6858000"/>
  <p:notesSz cx="6858000" cy="9144000"/>
  <p:embeddedFontLst>
    <p:embeddedFont>
      <p:font typeface="나눔고딕" panose="020D0604000000000000" pitchFamily="50" charset="-127"/>
      <p:regular r:id="rId26"/>
    </p:embeddedFont>
    <p:embeddedFont>
      <p:font typeface="나눔바른고딕 UltraLight" panose="020B0603020101020101" pitchFamily="50" charset="-127"/>
      <p:regular r:id="rId27"/>
    </p:embeddedFont>
    <p:embeddedFont>
      <p:font typeface="HY나무L" panose="02030600000101010101" pitchFamily="18" charset="-127"/>
      <p:regular r:id="rId28"/>
    </p:embeddedFont>
    <p:embeddedFont>
      <p:font typeface="맑은 고딕 Semilight" panose="020B0502040204020203" pitchFamily="50" charset="-127"/>
      <p:regular r:id="rId29"/>
    </p:embeddedFont>
    <p:embeddedFont>
      <p:font typeface="나눔스퀘어" panose="020B0600000101010101" pitchFamily="50" charset="-127"/>
      <p:regular r:id="rId30"/>
    </p:embeddedFont>
    <p:embeddedFont>
      <p:font typeface="나눔바른고딕 Light" panose="020B0603020101020101" pitchFamily="50" charset="-127"/>
      <p:regular r:id="rId31"/>
    </p:embeddedFont>
    <p:embeddedFont>
      <p:font typeface="Microsoft JhengHei UI Light" panose="020B0304030504040204" pitchFamily="34" charset="-120"/>
      <p:regular r:id="rId32"/>
    </p:embeddedFont>
    <p:embeddedFont>
      <p:font typeface="08서울남산체 L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ECF3FA"/>
    <a:srgbClr val="DEEBF7"/>
    <a:srgbClr val="2FA1D6"/>
    <a:srgbClr val="FAF7F3"/>
    <a:srgbClr val="C8EA20"/>
    <a:srgbClr val="C2EA01"/>
    <a:srgbClr val="BDE700"/>
    <a:srgbClr val="64DD5E"/>
    <a:srgbClr val="4CD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4" autoAdjust="0"/>
    <p:restoredTop sz="90962" autoAdjust="0"/>
  </p:normalViewPr>
  <p:slideViewPr>
    <p:cSldViewPr snapToGrid="0">
      <p:cViewPr varScale="1">
        <p:scale>
          <a:sx n="106" d="100"/>
          <a:sy n="106" d="100"/>
        </p:scale>
        <p:origin x="11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69B5-CCBD-494D-8F8F-B3C986AC1D50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2C180-D133-4CD5-A8F8-2E3D7A81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83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6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4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8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7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65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30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9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636-C4D9-40E8-AA3E-C0FAEF1980F1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35DA-C216-44C9-9AB4-02EAED51D466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8B6E-71B7-4093-ACB6-0F23917A4DA2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B418-15E0-4182-A8DF-6FFDE1127C3D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792E-BE01-4973-92F7-023AFEDB2F4B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648D-573B-4B77-A7B7-B14619A051CC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1B6A-7A1E-4BFD-9727-A0E3C47656AE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0A9-200B-4687-AAE0-BE49DB56F9D0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2FA5-223C-4872-B3FA-7A8688217F51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9DB6-D05E-405E-ACEC-058AE6B01C55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4EC6-E44B-4B0A-B5F9-D50529E369B4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7E4DD-BE02-4069-ACE4-9F0E6C2C2DDF}" type="datetime1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43983" y="2127915"/>
            <a:ext cx="3242003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자율 주행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스마트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캐리어 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13486" y="4973457"/>
            <a:ext cx="8182171" cy="13542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13486" y="1199390"/>
            <a:ext cx="8182171" cy="19769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3486" y="3397792"/>
            <a:ext cx="8182171" cy="13542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9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9853" y="430453"/>
            <a:ext cx="29929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 주행 알고리즘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5337" y="1095850"/>
            <a:ext cx="7826149" cy="1969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통하여 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위치 파악 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비콘의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통하여 방향 결정 후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</a:t>
            </a:r>
            <a:r>
              <a:rPr lang="ko-KR" altLang="en-US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값의 오차 범위를 풀이는 알고리즘</a:t>
            </a:r>
            <a:endParaRPr lang="en-US" altLang="ko-KR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337" y="3287068"/>
            <a:ext cx="800032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장애물과 주행로를 판단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주행하는 알고리즘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초음파의 일정값에 도달하면 장애물로 인지하여 모터가 정지함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5337" y="4958068"/>
            <a:ext cx="6881496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캐리어를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주행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알고리즘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카메라를 통하여 영상 확인 후 직접 주행 함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37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576578" y="1501495"/>
            <a:ext cx="3909697" cy="4587065"/>
          </a:xfrm>
          <a:prstGeom prst="roundRect">
            <a:avLst>
              <a:gd name="adj" fmla="val 72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진행 상황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967" y="2357599"/>
            <a:ext cx="35574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센서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비콘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모터구동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연동 구현 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감지 후 정지 테스트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데모용 프레임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 완료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비콘 센서 값 안드로이드와 연동 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67750" y="1270664"/>
            <a:ext cx="81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7727"/>
          <a:stretch/>
        </p:blipFill>
        <p:spPr>
          <a:xfrm>
            <a:off x="8401049" y="3629025"/>
            <a:ext cx="2986239" cy="2459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0" y="876225"/>
            <a:ext cx="2931939" cy="5212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049" y="876225"/>
            <a:ext cx="3044611" cy="26765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83469" y="4858793"/>
            <a:ext cx="1993655" cy="751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153151" y="0"/>
            <a:ext cx="60388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진행 상황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40843" y="2023455"/>
            <a:ext cx="3902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비콘 값 정제 알고리즘 구현 중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방향 제어 알고리즘 구현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97428" y="2023455"/>
            <a:ext cx="33712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안드로이드 연동</a:t>
            </a:r>
            <a:endParaRPr lang="en-US" altLang="ko-KR" sz="20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알고리즘 완성</a:t>
            </a:r>
            <a:endParaRPr lang="en-US" altLang="ko-KR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34186" y="1270663"/>
            <a:ext cx="124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중</a:t>
            </a:r>
            <a:endParaRPr lang="en-US" altLang="ko-KR" sz="240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02373" y="1270665"/>
            <a:ext cx="146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해야할 일</a:t>
            </a:r>
            <a:endParaRPr lang="en-US" altLang="ko-KR" sz="240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5"/>
          <a:stretch/>
        </p:blipFill>
        <p:spPr>
          <a:xfrm>
            <a:off x="967175" y="3503809"/>
            <a:ext cx="4588482" cy="2778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12" y="3491393"/>
            <a:ext cx="3759821" cy="28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5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데모 구현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KakaoTalk_Video_20180503_1547_54_7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1264" y="1049927"/>
            <a:ext cx="9073183" cy="50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9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08019" y="1146340"/>
          <a:ext cx="10679560" cy="2593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805"/>
                <a:gridCol w="2064471"/>
                <a:gridCol w="2302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239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994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H/W</a:t>
                      </a:r>
                    </a:p>
                    <a:p>
                      <a:pPr algn="ctr" latinLnBrk="1"/>
                      <a:endParaRPr lang="en-US" altLang="ko-KR" sz="1600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UNO</a:t>
                      </a:r>
                      <a:r>
                        <a:rPr lang="en-US" altLang="ko-KR" sz="1600" baseline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R3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Microcontroller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ATmega328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Operating Voltage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5V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Digital I/O Pins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 (of which 6 provide PWM output)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SRAM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KB (ATmega328)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EEPROM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KB (ATmega328)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Clock Speed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16MHz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Flash Memory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 KB (ATmega328) of which 0.5 KB used by bootloader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Analog Input Pins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 Current for 3.3V Pin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</a:t>
                      </a:r>
                      <a:r>
                        <a:rPr lang="en-US" altLang="ko-KR" sz="11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Current per I/O Pin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716706" y="4178632"/>
          <a:ext cx="10670873" cy="1966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269"/>
                <a:gridCol w="2057400"/>
                <a:gridCol w="2343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821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3206"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MDD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10A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채널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채널 양방향  모터 조절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모터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전압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5V~30V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320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연속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지속 허용전류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10A (10000mA)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피크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순간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최대 허용 전류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30A (30000mA)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(High)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3.0 ~ 5.5V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(Low)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0 ~ 0.5V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제어방식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Controll)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PWM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109" y="175030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55" y="4647309"/>
            <a:ext cx="1345996" cy="97779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9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08018" y="1499852"/>
          <a:ext cx="10679560" cy="4066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32"/>
                <a:gridCol w="2047875"/>
                <a:gridCol w="2314575"/>
                <a:gridCol w="5329678"/>
              </a:tblGrid>
              <a:tr h="282443">
                <a:tc rowSpan="1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galaxy8</a:t>
                      </a:r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 및 무게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155g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디스플레이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패널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삼성 인피니티 디스플레이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크기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5.8" (14.73 cm)</a:t>
                      </a:r>
                    </a:p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2,960 x 1,440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 밀도</a:t>
                      </a:r>
                      <a:r>
                        <a:rPr lang="ko-KR" altLang="en-US" sz="10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567.6 ppi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메모리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LPDDR4X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4 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듀얼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1866 MHz)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72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배터리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용량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3000 </a:t>
                      </a:r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mAh</a:t>
                      </a:r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엑시노스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-CPU:M2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MP4 2.3GHz CPU+ARM Cortex-A53 MP4 1.7GHz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-GPU: ARM Mail-G71 MP20 546MHz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MICRO</a:t>
                      </a:r>
                      <a:r>
                        <a:rPr lang="en-US" altLang="ko-KR" sz="1100" b="1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SD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256GB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전면 카메라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800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en-US" altLang="ko-KR" sz="1000" b="0" i="0" u="none" strike="noStrike" kern="1200" smtClean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후면 카메라</a:t>
                      </a: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LTE CAT.16.13, HSPA+42MBPS, HSDPA &amp; HSUPA &amp; UMTS,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GSM &amp; EDGE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연결성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-WI-FI 802.11a/b/g/n/ac,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5.0/ aptX codec, NFC, ANT+, MST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-USB 3.1 C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3.5MM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안드로이드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미드나이트 블랙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오키드 그레이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아크틱실버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코랄 블루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메이플 골드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17" y="2623874"/>
            <a:ext cx="1834523" cy="198804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9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내용 개체 틀 3"/>
          <p:cNvGraphicFramePr>
            <a:graphicFrameLocks/>
          </p:cNvGraphicFramePr>
          <p:nvPr>
            <p:extLst/>
          </p:nvPr>
        </p:nvGraphicFramePr>
        <p:xfrm>
          <a:off x="708019" y="3373837"/>
          <a:ext cx="10679560" cy="2399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840225"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Android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윈도우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XP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맥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OS X 10.8.5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GNOME, KDE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유니티 데스크톱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우분투 또는 페도라 또는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GNU/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리눅스 데비안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운영체제 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크로스 플랫폼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500 MB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라이선스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아파치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2.0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JDK 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 Development Kit (JDK) 7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 해상도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1280x800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최소 화면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2" name="내용 개체 틀 3"/>
          <p:cNvGraphicFramePr>
            <a:graphicFrameLocks/>
          </p:cNvGraphicFramePr>
          <p:nvPr>
            <p:extLst/>
          </p:nvPr>
        </p:nvGraphicFramePr>
        <p:xfrm>
          <a:off x="708019" y="1427760"/>
          <a:ext cx="10679560" cy="13471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376968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Arduino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Linux, Windows, MAC OS X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1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Driver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FTDI Driver(win), DFU(MAC,Linux) </a:t>
                      </a:r>
                      <a:b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ch340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Bootloader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내장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STK500 Protocol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76" y="1704336"/>
            <a:ext cx="731567" cy="73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4" name="Picture 4" descr="안드로이드 스튜디오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55" y="4151542"/>
            <a:ext cx="858208" cy="7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6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0504" y="5219110"/>
            <a:ext cx="707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http://github.com/GnmG0908/WMC</a:t>
            </a:r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179" y="2525202"/>
            <a:ext cx="5429250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최재형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jae637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김영기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ygkim1118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김용식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Gnmg0908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박세령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parkseryoung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79" y="1119282"/>
            <a:ext cx="3816421" cy="127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6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1000" y="1199390"/>
            <a:ext cx="97790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Android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Studio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app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안드로이드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버전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아두이노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비콘으로부터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RSSI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신호세기를 어플리케이션으로 전달 받을 수 있도록 설계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사용자 위치 트랙킹이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불가능할 시 수동 모드의 전환 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카메라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스트리밍 환경 설계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</a:t>
            </a: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IDE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스케치 코드 작성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플랫폼 보드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 R3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아두이노간 통신을 하여 각 부품의 센서 신호를 전달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배터리 효율을 높이기 위해 비콘의 저전력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 </a:t>
            </a: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</a:t>
            </a:r>
            <a:endParaRPr lang="en-US" altLang="ko-KR" sz="16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센서값을 종합하여 모터의 진행상태와 방향 결정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0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3" y="1425575"/>
            <a:ext cx="9488488" cy="41421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업무분담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10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http://cfile22.uf.tistory.com/image/221613365768A55A226FE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270" r="23536" b="1830"/>
          <a:stretch/>
        </p:blipFill>
        <p:spPr bwMode="auto">
          <a:xfrm>
            <a:off x="4050751" y="7429"/>
            <a:ext cx="8170433" cy="6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039741" y="-38910"/>
            <a:ext cx="8267168" cy="698581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903" y="2856296"/>
            <a:ext cx="353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903" y="3465612"/>
            <a:ext cx="304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나눔바른고딕 Light" panose="020B0603020101020101" pitchFamily="50" charset="-127"/>
              </a:rPr>
              <a:t>SMART CARRIER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Microsoft JhengHei UI Light" panose="020B0304030504040204" pitchFamily="34" charset="-120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4260" y="2987522"/>
            <a:ext cx="0" cy="901655"/>
          </a:xfrm>
          <a:prstGeom prst="line">
            <a:avLst/>
          </a:prstGeom>
          <a:noFill/>
          <a:ln w="762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672230" y="1694793"/>
            <a:ext cx="36227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 연구 개요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02 .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시나리오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데이터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 주행 알고리즘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71559" y="1688070"/>
            <a:ext cx="37344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구현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방법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일정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 및 출처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5620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4428"/>
            <a:ext cx="8486434" cy="320747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7490732" y="1552575"/>
            <a:ext cx="0" cy="3648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수행일정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1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08191" y="1283154"/>
            <a:ext cx="519668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카메라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mtClean="0"/>
              <a:t>http</a:t>
            </a:r>
            <a:r>
              <a:rPr lang="ko-KR" altLang="en-US"/>
              <a:t>://blog.naver.com/PostView.nhn?blogId=legends77&amp;logNo=220945354705&amp;parentCategoryNo=&amp;categoryNo=19&amp;viewDate=&amp;isShowPopularPosts=true&amp;from=search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8191" y="3146388"/>
            <a:ext cx="51966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간 통신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https://kocoafab.cc/tutorial/view/452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8191" y="4178625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모터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https</a:t>
            </a:r>
            <a:r>
              <a:rPr lang="en-US" altLang="ko-KR"/>
              <a:t>://tutorial.cytron.io/2015/04/05/using-mdd10a-with-arduino-uno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http://makeshare.org/bbs/board.php?bo_table=arduinomotor&amp;wr_id=14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46991" y="3494133"/>
            <a:ext cx="519668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hc 06]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http://deneb21.tistory.com/267</a:t>
            </a:r>
          </a:p>
          <a:p>
            <a:r>
              <a:rPr lang="en-US" altLang="ko-KR"/>
              <a:t>	   http://blog.naver.com/PostView.nhn?blogId=3demp&amp;logNo=220195739907&amp;parentCategoryNo=&amp;categoryNo=33&amp;viewDate=&amp;isShowPopularPosts=true&amp;from=search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6991" y="1268951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hm 10]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</a:t>
            </a:r>
            <a:r>
              <a:rPr lang="en-US" altLang="ko-KR"/>
              <a:t>://www.makewith.co/page/project/1004/story/2392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http://www.eduino.kr/product/detail.html?product_no=317&amp;cate_no=56&amp;display_group=1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참고문헌 및 출처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2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82083" y="2882325"/>
            <a:ext cx="324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59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9853" y="430453"/>
            <a:ext cx="29929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 주행 알고리즘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900" y="1814913"/>
            <a:ext cx="12091988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튀는 값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방향 변화로 인한 값 구분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오른쪽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값만 변경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 	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비콘의 튀는 값으로 결정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개 값만 변경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		 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비콘의 튀는 값으로 결정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개 값 모두 변경</a:t>
            </a: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	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개값이 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4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번 연속으로 변경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 	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비콘의 방향 변경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		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</a:t>
            </a:r>
            <a:r>
              <a:rPr lang="ko-KR" altLang="en-US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 </a:t>
            </a:r>
            <a:r>
              <a:rPr lang="en-US" altLang="ko-KR" b="1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개값이 연속으로 변경되지 않음</a:t>
            </a:r>
            <a:r>
              <a:rPr lang="en-US" altLang="ko-KR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		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비콘의 튀는 값으로 결정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88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5924404" y="1264038"/>
            <a:ext cx="5734709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0379" y="1264038"/>
            <a:ext cx="5140197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4639" y="1483636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발표 </a:t>
            </a:r>
            <a:r>
              <a:rPr lang="ko-KR" altLang="en-US" sz="240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지적사항</a:t>
            </a:r>
            <a:endParaRPr lang="ko-KR" altLang="en-US" sz="240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9627" y="2440504"/>
            <a:ext cx="446468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좌우 이동성 구현 할것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 감지 알고리즘 보완 필요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실험데이터  제시 필요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 주행 알고리즘 구체화 할것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오차를 다룰 수 있는 방법 보완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91154" y="1483636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 사항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</a:t>
            </a:r>
          </a:p>
        </p:txBody>
      </p:sp>
      <p:sp>
        <p:nvSpPr>
          <p:cNvPr id="6" name="이등변 삼각형 5"/>
          <p:cNvSpPr/>
          <p:nvPr/>
        </p:nvSpPr>
        <p:spPr>
          <a:xfrm rot="5400000">
            <a:off x="5199194" y="3466842"/>
            <a:ext cx="989788" cy="32702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18232" y="2093923"/>
            <a:ext cx="50871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비콘을 활용하여 좌우 방향 결정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모터 동작 예정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세기와 초음파를 이용하여 캐리어 위치 조정 </a:t>
            </a:r>
            <a:endParaRPr lang="en-US" altLang="ko-KR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보완 후 구현 할것임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과 데이터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(p9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 p10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센서를 통해 얻어온 값을 누적 시켜 오차의 영향을 줄이는 알고리즘 구현예정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5593022" y="3466841"/>
            <a:ext cx="989788" cy="3270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47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여행 산업 시장 규모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5" y="1836048"/>
            <a:ext cx="425087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1907" y="4530657"/>
            <a:ext cx="4876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여행자 수 증가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인한 캐리어 사용 증가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여행을 가면 캐리어는 굉장히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무거운 짐</a:t>
            </a:r>
            <a:endParaRPr lang="en-US" altLang="ko-KR" sz="200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312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2975" y="1802728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사용자들이 보다 스마트하고 편안한 사용감을 제공 받을 수 있도록 함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3125" y="33723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2975" y="3858723"/>
            <a:ext cx="4876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자율주행 스마트 캐리어 와 어플리케이션을 통해서 여행자들에게 </a:t>
            </a:r>
            <a:r>
              <a:rPr lang="ko-KR" altLang="en-US" sz="20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높여주도록 한다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1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8" y="938472"/>
            <a:ext cx="10710863" cy="5417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1357" y="430453"/>
            <a:ext cx="2399214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구성도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1978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splash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 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5428" y="4442352"/>
            <a:ext cx="2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SMART CARY</a:t>
            </a:r>
            <a:endParaRPr lang="ko-KR" altLang="en-US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88" y="2195105"/>
            <a:ext cx="2181443" cy="2181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2687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3278238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25" y="1003300"/>
            <a:ext cx="3134935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4628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705" y="2037996"/>
            <a:ext cx="3939072" cy="28409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2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95" y="267011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927316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8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43" y="2389640"/>
            <a:ext cx="3298857" cy="212541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0534" y="430453"/>
            <a:ext cx="4990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2(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수동주행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5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95" y="2653149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19" name="이등변 삼각형 18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9051572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3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85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실험 데이터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5154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 r="16041" b="56645"/>
          <a:stretch/>
        </p:blipFill>
        <p:spPr>
          <a:xfrm>
            <a:off x="3103617" y="1812200"/>
            <a:ext cx="2744734" cy="1142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7" r="15605" b="56647"/>
          <a:stretch/>
        </p:blipFill>
        <p:spPr>
          <a:xfrm>
            <a:off x="3103617" y="3610311"/>
            <a:ext cx="2759022" cy="11278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3929" y="5517326"/>
            <a:ext cx="4464684" cy="545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데이터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94086" y="2705691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294086" y="4487012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337" y="2172262"/>
            <a:ext cx="2960988" cy="222074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710859" y="5482123"/>
            <a:ext cx="4464684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상황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2958" y="2182580"/>
            <a:ext cx="2963042" cy="22222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9" r="15874" b="56388"/>
          <a:stretch/>
        </p:blipFill>
        <p:spPr>
          <a:xfrm>
            <a:off x="9060805" y="3588093"/>
            <a:ext cx="2750196" cy="11462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1" r="14806" b="56389"/>
          <a:stretch/>
        </p:blipFill>
        <p:spPr>
          <a:xfrm>
            <a:off x="9060804" y="1802138"/>
            <a:ext cx="2785121" cy="1162368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0251274" y="2696020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0251274" y="4468700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354204" y="5517326"/>
            <a:ext cx="4464684" cy="545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데이터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99416" y="5482123"/>
            <a:ext cx="4464684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상황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019800" y="0"/>
            <a:ext cx="83865" cy="685800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224896" y="3185190"/>
            <a:ext cx="1356379" cy="626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853568" y="3185190"/>
            <a:ext cx="1356379" cy="626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76715" y="305144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0.19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76715" y="479279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0.28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41678" y="305144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1.14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041678" y="479279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1.6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0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9358</TotalTime>
  <Words>970</Words>
  <Application>Microsoft Office PowerPoint</Application>
  <PresentationFormat>와이드스크린</PresentationFormat>
  <Paragraphs>303</Paragraphs>
  <Slides>23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나눔고딕</vt:lpstr>
      <vt:lpstr>나눔바른고딕 UltraLight</vt:lpstr>
      <vt:lpstr>HY나무L</vt:lpstr>
      <vt:lpstr>맑은 고딕 Semilight</vt:lpstr>
      <vt:lpstr>나눔스퀘어</vt:lpstr>
      <vt:lpstr>나눔바른고딕 Light</vt:lpstr>
      <vt:lpstr>Microsoft JhengHei UI Light</vt:lpstr>
      <vt:lpstr>08서울남산체 L</vt:lpstr>
      <vt:lpstr>맑은 고딕</vt:lpstr>
      <vt:lpstr>Arial</vt:lpstr>
      <vt:lpstr>나눔스퀘어 Bold</vt:lpstr>
      <vt:lpstr>나눔스퀘어 ExtraBold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 세령</cp:lastModifiedBy>
  <cp:revision>345</cp:revision>
  <dcterms:created xsi:type="dcterms:W3CDTF">2017-09-24T09:27:15Z</dcterms:created>
  <dcterms:modified xsi:type="dcterms:W3CDTF">2018-05-03T09:05:40Z</dcterms:modified>
</cp:coreProperties>
</file>